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Manrope" panose="020B0604020202020204" charset="0"/>
      <p:regular r:id="rId19"/>
    </p:embeddedFont>
    <p:embeddedFont>
      <p:font typeface="Prata" panose="020B0604020202020204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83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70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5887"/>
            <a:ext cx="7556421" cy="177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Recursividade em Programação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793790" y="4533067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5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Uma </a:t>
            </a:r>
            <a:r>
              <a:rPr lang="en-US" sz="220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técnica</a:t>
            </a: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 </a:t>
            </a:r>
            <a:r>
              <a:rPr lang="en-US" sz="220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algortimo</a:t>
            </a: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 </a:t>
            </a:r>
            <a:r>
              <a:rPr lang="en-US" sz="220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programação</a:t>
            </a: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220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onde</a:t>
            </a: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funções chamam a si mesmas para resolver problemas complexos de forma elegante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209"/>
            <a:ext cx="52716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 Que é Recursividade?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1941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Recursividade é uma técnica de programação onde uma função chama a si mesma durante sua execução. É como um espelho refletindo outro espelho, criando um padrão que se repete.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751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Cada chamada recursiva trabalha em uma versão menor do problema original até atingir um </a:t>
            </a: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caso base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que interrompe as chamadas.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21" y="1616928"/>
            <a:ext cx="4995743" cy="49957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166937C-BD21-7F7A-AEA6-1A0274C7FC3F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101"/>
            <a:ext cx="6799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Componentes Essenciais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61854"/>
            <a:ext cx="4158615" cy="4954945"/>
          </a:xfrm>
          <a:prstGeom prst="roundRect">
            <a:avLst>
              <a:gd name="adj" fmla="val 1023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1077278" y="2745343"/>
            <a:ext cx="850583" cy="850583"/>
          </a:xfrm>
          <a:prstGeom prst="roundRect">
            <a:avLst>
              <a:gd name="adj" fmla="val 10749199"/>
            </a:avLst>
          </a:prstGeom>
          <a:solidFill>
            <a:srgbClr val="84482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235" y="2979301"/>
            <a:ext cx="382667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278" y="387941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Caso Base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077278" y="4492466"/>
            <a:ext cx="3591639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condição que interrompe a recursão. Sem ele, a função executaria infinitamente causando estouro de pilha.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5235893" y="2461855"/>
            <a:ext cx="4158615" cy="4954944"/>
          </a:xfrm>
          <a:prstGeom prst="roundRect">
            <a:avLst>
              <a:gd name="adj" fmla="val 1023"/>
            </a:avLst>
          </a:prstGeom>
          <a:solidFill>
            <a:srgbClr val="404245"/>
          </a:solidFill>
          <a:ln/>
        </p:spPr>
      </p:sp>
      <p:sp>
        <p:nvSpPr>
          <p:cNvPr id="9" name="Shape 6"/>
          <p:cNvSpPr/>
          <p:nvPr/>
        </p:nvSpPr>
        <p:spPr>
          <a:xfrm>
            <a:off x="5519380" y="2745343"/>
            <a:ext cx="850583" cy="850583"/>
          </a:xfrm>
          <a:prstGeom prst="roundRect">
            <a:avLst>
              <a:gd name="adj" fmla="val 10749199"/>
            </a:avLst>
          </a:prstGeom>
          <a:solidFill>
            <a:srgbClr val="84482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3338" y="2979301"/>
            <a:ext cx="382667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19380" y="387941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Caso Recursivo</a:t>
            </a:r>
            <a:endParaRPr lang="en-US" sz="2750" dirty="0"/>
          </a:p>
        </p:txBody>
      </p:sp>
      <p:sp>
        <p:nvSpPr>
          <p:cNvPr id="12" name="Text 8"/>
          <p:cNvSpPr/>
          <p:nvPr/>
        </p:nvSpPr>
        <p:spPr>
          <a:xfrm>
            <a:off x="5519380" y="4492466"/>
            <a:ext cx="3591639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parte onde a função chama a si mesma com um problema reduzido, aproximando-se do caso base.</a:t>
            </a:r>
            <a:endParaRPr lang="en-US" sz="2200" dirty="0"/>
          </a:p>
        </p:txBody>
      </p:sp>
      <p:sp>
        <p:nvSpPr>
          <p:cNvPr id="13" name="Shape 9"/>
          <p:cNvSpPr/>
          <p:nvPr/>
        </p:nvSpPr>
        <p:spPr>
          <a:xfrm>
            <a:off x="9677995" y="2461855"/>
            <a:ext cx="4158615" cy="4954944"/>
          </a:xfrm>
          <a:prstGeom prst="roundRect">
            <a:avLst>
              <a:gd name="adj" fmla="val 1023"/>
            </a:avLst>
          </a:prstGeom>
          <a:solidFill>
            <a:srgbClr val="404245"/>
          </a:solidFill>
          <a:ln/>
        </p:spPr>
      </p:sp>
      <p:sp>
        <p:nvSpPr>
          <p:cNvPr id="14" name="Shape 10"/>
          <p:cNvSpPr/>
          <p:nvPr/>
        </p:nvSpPr>
        <p:spPr>
          <a:xfrm>
            <a:off x="9961483" y="2745343"/>
            <a:ext cx="850583" cy="850583"/>
          </a:xfrm>
          <a:prstGeom prst="roundRect">
            <a:avLst>
              <a:gd name="adj" fmla="val 10749199"/>
            </a:avLst>
          </a:prstGeom>
          <a:solidFill>
            <a:srgbClr val="84482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441" y="2979301"/>
            <a:ext cx="382667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61483" y="3879413"/>
            <a:ext cx="3591639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Redução do Problema</a:t>
            </a:r>
            <a:endParaRPr lang="en-US" sz="2750" dirty="0"/>
          </a:p>
        </p:txBody>
      </p:sp>
      <p:sp>
        <p:nvSpPr>
          <p:cNvPr id="17" name="Text 12"/>
          <p:cNvSpPr/>
          <p:nvPr/>
        </p:nvSpPr>
        <p:spPr>
          <a:xfrm>
            <a:off x="9961483" y="4935498"/>
            <a:ext cx="359163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Cada chamada deve trabalhar com uma versão menor do problema para garantir convergência.</a:t>
            </a:r>
            <a:endParaRPr lang="en-US" sz="22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2AA50CE-D91D-71B8-4ED2-F87AA79CC65B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757"/>
            <a:ext cx="540353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Exemplo Clássico: Fatorial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972985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Como Funciona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584252"/>
            <a:ext cx="558391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 fatorial de um número n (escrito n!) é o produto de todos os números inteiros de 1 até n.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455908"/>
            <a:ext cx="55839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Definição recursiva: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3987403"/>
            <a:ext cx="55839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5! = 5 × 4!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4401979"/>
            <a:ext cx="55839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4! = 4 × 3!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4816554"/>
            <a:ext cx="55839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3! = 3 × 2!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5231130"/>
            <a:ext cx="55839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2! = 2 × 1!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790" y="5645706"/>
            <a:ext cx="55839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1! = 1 (caso base)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6903958" y="1999536"/>
            <a:ext cx="6940153" cy="5081111"/>
          </a:xfrm>
          <a:prstGeom prst="roundRect">
            <a:avLst>
              <a:gd name="adj" fmla="val 628"/>
            </a:avLst>
          </a:prstGeom>
          <a:solidFill>
            <a:srgbClr val="2E3033"/>
          </a:solidFill>
          <a:ln/>
        </p:spPr>
      </p:sp>
      <p:sp>
        <p:nvSpPr>
          <p:cNvPr id="12" name="Shape 10"/>
          <p:cNvSpPr/>
          <p:nvPr/>
        </p:nvSpPr>
        <p:spPr>
          <a:xfrm>
            <a:off x="6893362" y="1999536"/>
            <a:ext cx="6961346" cy="5081111"/>
          </a:xfrm>
          <a:prstGeom prst="roundRect">
            <a:avLst>
              <a:gd name="adj" fmla="val 628"/>
            </a:avLst>
          </a:prstGeom>
          <a:solidFill>
            <a:srgbClr val="2E3033"/>
          </a:solidFill>
          <a:ln/>
        </p:spPr>
      </p:sp>
      <p:sp>
        <p:nvSpPr>
          <p:cNvPr id="13" name="Text 11"/>
          <p:cNvSpPr/>
          <p:nvPr/>
        </p:nvSpPr>
        <p:spPr>
          <a:xfrm>
            <a:off x="7106007" y="2158960"/>
            <a:ext cx="6536055" cy="4762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factorial(n): # Caso base if n == 0 or n == 1: return 1  # Caso recursivo return n * factorial(n - 1)# Exemplo: factorial(5)# 5 * factorial(4)# 5 * 4 * factorial(3)# 5 * 4 * 3 * factorial(2)# 5 * 4 * 3 * 2 * factorial(1)# 5 * 4 * 3 * 2 * 1 = 120</a:t>
            </a:r>
            <a:endParaRPr lang="en-US" sz="165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3FC3DBD-5560-B9AD-E602-27985264CF8E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6609"/>
            <a:ext cx="8008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Quando Usar Recursividade?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5852"/>
            <a:ext cx="2994898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Estruturas em Árvore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793790" y="4061936"/>
            <a:ext cx="2994898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Ideal para navegar árvores binárias, DOM, sistemas de arquivos e hierarquias.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43018" y="3005852"/>
            <a:ext cx="2995017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Sequências Matemáticas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4143018" y="4061936"/>
            <a:ext cx="2995017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Perfeito para Fibonacci, fatoriais, e outros problemas matemáticos naturalmente recursivos.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92365" y="3005852"/>
            <a:ext cx="2994898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Dividir e Conquistar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7492365" y="4061936"/>
            <a:ext cx="2994898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Excelente para algoritmos como quicksort, mergesort, e busca binária.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841593" y="3005852"/>
            <a:ext cx="2995017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Backtracking</a:t>
            </a:r>
            <a:endParaRPr lang="en-US" sz="2750" dirty="0"/>
          </a:p>
        </p:txBody>
      </p:sp>
      <p:sp>
        <p:nvSpPr>
          <p:cNvPr id="10" name="Text 8"/>
          <p:cNvSpPr/>
          <p:nvPr/>
        </p:nvSpPr>
        <p:spPr>
          <a:xfrm>
            <a:off x="10841593" y="3618905"/>
            <a:ext cx="2995017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Útil para resolver labirintos, sudoku, e problemas de otimização combinatória.</a:t>
            </a:r>
            <a:endParaRPr lang="en-US" sz="2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151F5C-5DC9-F07F-B54A-4D9892CF9C3D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6609"/>
            <a:ext cx="8008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Aplicações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Cotidianas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Recursividade</a:t>
            </a:r>
            <a:endParaRPr lang="en-US" sz="44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151F5C-5DC9-F07F-B54A-4D9892CF9C3D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9E4188F-B257-24EE-8715-506DD41F8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38" b="20782"/>
          <a:stretch/>
        </p:blipFill>
        <p:spPr>
          <a:xfrm>
            <a:off x="660401" y="2817173"/>
            <a:ext cx="3962400" cy="37789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23CABF6-9086-3220-D873-C0C574AFD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60" b="15844"/>
          <a:stretch/>
        </p:blipFill>
        <p:spPr>
          <a:xfrm>
            <a:off x="5630332" y="3005447"/>
            <a:ext cx="8339667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946"/>
            <a:ext cx="610993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Vantagens e Desvantagens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135981"/>
            <a:ext cx="6227445" cy="4921448"/>
          </a:xfrm>
          <a:prstGeom prst="roundRect">
            <a:avLst>
              <a:gd name="adj" fmla="val 735"/>
            </a:avLst>
          </a:prstGeom>
          <a:solidFill>
            <a:srgbClr val="2123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72" y="2456140"/>
            <a:ext cx="451842" cy="3614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27597" y="2437209"/>
            <a:ext cx="3614976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✓ Vantagens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727597" y="3130034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Código mais limpo: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Soluções elegantes e fáceis de entender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727597" y="3985379"/>
            <a:ext cx="5052655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Natural para alguns problemas: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Espelha a natureza recursiva de estruturas como árvores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727597" y="5226248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Menos código: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Muitas vezes requer menos linhas que soluções iterativas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727597" y="6081593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Facilita divisão: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Quebra problemas complexos em partes menores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616785" y="2135981"/>
            <a:ext cx="6227445" cy="4543544"/>
          </a:xfrm>
          <a:prstGeom prst="roundRect">
            <a:avLst>
              <a:gd name="adj" fmla="val 796"/>
            </a:avLst>
          </a:prstGeom>
          <a:solidFill>
            <a:srgbClr val="21232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68" y="2463760"/>
            <a:ext cx="451842" cy="3614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550593" y="2437209"/>
            <a:ext cx="3614976" cy="459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⚠</a:t>
            </a:r>
            <a:r>
              <a:rPr lang="en-US" sz="2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Desvantagens</a:t>
            </a:r>
            <a:endParaRPr lang="en-US" sz="2800" dirty="0"/>
          </a:p>
        </p:txBody>
      </p:sp>
      <p:sp>
        <p:nvSpPr>
          <p:cNvPr id="13" name="Text 9"/>
          <p:cNvSpPr/>
          <p:nvPr/>
        </p:nvSpPr>
        <p:spPr>
          <a:xfrm>
            <a:off x="8550593" y="3137654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Uso de memória: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Cada chamada consome espaço na pilha de execução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8550593" y="3992999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Pode ser mais lenta que iteração devido ao overhead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8550593" y="4848344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 overflow: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Recursões profundas podem estourar a pilha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550593" y="5703689"/>
            <a:ext cx="5052655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Debugging complexo:</a:t>
            </a:r>
            <a:r>
              <a:rPr lang="en-US" sz="18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Mais difícil rastrear o fluxo de execução</a:t>
            </a:r>
            <a:endParaRPr lang="en-US" sz="18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CB706F3-0A55-B9C2-A4C3-021DBE70C4D7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108"/>
            <a:ext cx="603432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Principais Aprendizados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20634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2609493"/>
            <a:ext cx="4177427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97969"/>
            <a:ext cx="4177427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Sempre defina um caso base claro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793790" y="3748207"/>
            <a:ext cx="4177427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Sem condição de parada, sua função entrará em loop infinito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226368" y="220634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26368" y="2609493"/>
            <a:ext cx="4177546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26368" y="2797969"/>
            <a:ext cx="4177546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Garanta que o problema diminui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226368" y="3748207"/>
            <a:ext cx="4177546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Cada chamada recursiva deve aproximar-se do caso base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59064" y="220634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9659064" y="2609493"/>
            <a:ext cx="4177427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59064" y="2797969"/>
            <a:ext cx="4093726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Considere a complexidade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9659064" y="3349585"/>
            <a:ext cx="4177427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Recursão pode ser ineficiente para grandes entradas - considere iteração ou memoization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93790" y="502050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93790" y="5423654"/>
            <a:ext cx="6393775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12130"/>
            <a:ext cx="3586282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quando faz sentido</a:t>
            </a:r>
            <a:endParaRPr lang="en-US" sz="2500" dirty="0"/>
          </a:p>
        </p:txBody>
      </p:sp>
      <p:sp>
        <p:nvSpPr>
          <p:cNvPr id="18" name="Text 16"/>
          <p:cNvSpPr/>
          <p:nvPr/>
        </p:nvSpPr>
        <p:spPr>
          <a:xfrm>
            <a:off x="793790" y="6163747"/>
            <a:ext cx="639377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Recursividade brilha em problemas naturalmente recursivos como árvores e grafos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42716" y="502050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7442716" y="5423654"/>
            <a:ext cx="6393775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42716" y="5612130"/>
            <a:ext cx="3599617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Pratique e experimente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7442716" y="6163747"/>
            <a:ext cx="639377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melhor forma de dominar recursividade é resolvendo problemas práticos</a:t>
            </a:r>
            <a:endParaRPr lang="en-US" sz="20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EF1B284-EE14-008E-0D66-66673547D29C}"/>
              </a:ext>
            </a:extLst>
          </p:cNvPr>
          <p:cNvSpPr/>
          <p:nvPr/>
        </p:nvSpPr>
        <p:spPr>
          <a:xfrm>
            <a:off x="12767733" y="7653867"/>
            <a:ext cx="1862667" cy="575733"/>
          </a:xfrm>
          <a:prstGeom prst="rect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541</Words>
  <Application>Microsoft Office PowerPoint</Application>
  <PresentationFormat>Personalizar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Prata</vt:lpstr>
      <vt:lpstr>Manrope</vt:lpstr>
      <vt:lpstr>Calibri</vt:lpstr>
      <vt:lpstr>Prata Light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Silmara</dc:creator>
  <cp:lastModifiedBy>SILMARA PEREIRA DE LIMA</cp:lastModifiedBy>
  <cp:revision>5</cp:revision>
  <dcterms:created xsi:type="dcterms:W3CDTF">2025-11-27T10:59:15Z</dcterms:created>
  <dcterms:modified xsi:type="dcterms:W3CDTF">2025-11-27T12:28:38Z</dcterms:modified>
</cp:coreProperties>
</file>